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86" r:id="rId3"/>
    <p:sldId id="309" r:id="rId4"/>
    <p:sldId id="294" r:id="rId5"/>
    <p:sldId id="287" r:id="rId6"/>
    <p:sldId id="311" r:id="rId7"/>
    <p:sldId id="288" r:id="rId8"/>
    <p:sldId id="346" r:id="rId9"/>
    <p:sldId id="347" r:id="rId10"/>
    <p:sldId id="323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0E50-BDE2-4906-A042-DFBA8546A24A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3F791-273D-478F-B87C-237461E97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2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20DE8-BE8D-4E82-ADA8-A99AEBBF38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7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7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2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7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7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E35D7-432C-4889-8064-481DED195287}" type="datetimeFigureOut">
              <a:rPr lang="en-US" smtClean="0"/>
              <a:t>4/11/17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0B10-9FA0-40F0-8129-559449E9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88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253916"/>
            <a:ext cx="11141218" cy="1422484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does DSF production affect vector transmission?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849" y="201506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Acquisition: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205332" y="3320721"/>
            <a:ext cx="2137329" cy="2617066"/>
            <a:chOff x="646208" y="914402"/>
            <a:chExt cx="1177831" cy="1958504"/>
          </a:xfrm>
        </p:grpSpPr>
        <p:grpSp>
          <p:nvGrpSpPr>
            <p:cNvPr id="27" name="Group 5"/>
            <p:cNvGrpSpPr>
              <a:grpSpLocks/>
            </p:cNvGrpSpPr>
            <p:nvPr/>
          </p:nvGrpSpPr>
          <p:grpSpPr bwMode="auto">
            <a:xfrm>
              <a:off x="688977" y="914402"/>
              <a:ext cx="1135062" cy="1541462"/>
              <a:chOff x="1866" y="1908"/>
              <a:chExt cx="1486" cy="1732"/>
            </a:xfrm>
          </p:grpSpPr>
          <p:sp>
            <p:nvSpPr>
              <p:cNvPr id="29" name="Line 6"/>
              <p:cNvSpPr>
                <a:spLocks noChangeShapeType="1"/>
              </p:cNvSpPr>
              <p:nvPr/>
            </p:nvSpPr>
            <p:spPr bwMode="auto">
              <a:xfrm flipV="1">
                <a:off x="2453" y="2134"/>
                <a:ext cx="0" cy="150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7"/>
              <p:cNvSpPr>
                <a:spLocks noChangeShapeType="1"/>
              </p:cNvSpPr>
              <p:nvPr/>
            </p:nvSpPr>
            <p:spPr bwMode="auto">
              <a:xfrm flipH="1" flipV="1">
                <a:off x="2212" y="2699"/>
                <a:ext cx="241" cy="15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8"/>
              <p:cNvSpPr>
                <a:spLocks noChangeShapeType="1"/>
              </p:cNvSpPr>
              <p:nvPr/>
            </p:nvSpPr>
            <p:spPr bwMode="auto">
              <a:xfrm flipH="1">
                <a:off x="2453" y="2217"/>
                <a:ext cx="552" cy="14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 flipH="1" flipV="1">
                <a:off x="2212" y="2021"/>
                <a:ext cx="241" cy="15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10"/>
              <p:cNvSpPr>
                <a:spLocks noChangeShapeType="1"/>
              </p:cNvSpPr>
              <p:nvPr/>
            </p:nvSpPr>
            <p:spPr bwMode="auto">
              <a:xfrm flipH="1">
                <a:off x="2453" y="3000"/>
                <a:ext cx="381" cy="11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11"/>
              <p:cNvSpPr>
                <a:spLocks noChangeArrowheads="1"/>
              </p:cNvSpPr>
              <p:nvPr/>
            </p:nvSpPr>
            <p:spPr bwMode="auto">
              <a:xfrm>
                <a:off x="2834" y="2925"/>
                <a:ext cx="345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5" name="Oval 12"/>
              <p:cNvSpPr>
                <a:spLocks noChangeArrowheads="1"/>
              </p:cNvSpPr>
              <p:nvPr/>
            </p:nvSpPr>
            <p:spPr bwMode="auto">
              <a:xfrm>
                <a:off x="1866" y="1908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6" name="Oval 13"/>
              <p:cNvSpPr>
                <a:spLocks noChangeArrowheads="1"/>
              </p:cNvSpPr>
              <p:nvPr/>
            </p:nvSpPr>
            <p:spPr bwMode="auto">
              <a:xfrm>
                <a:off x="3006" y="2134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37" name="Oval 14"/>
              <p:cNvSpPr>
                <a:spLocks noChangeArrowheads="1"/>
              </p:cNvSpPr>
              <p:nvPr/>
            </p:nvSpPr>
            <p:spPr bwMode="auto">
              <a:xfrm>
                <a:off x="1866" y="2623"/>
                <a:ext cx="346" cy="189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8" name="Rectangle 43"/>
            <p:cNvSpPr>
              <a:spLocks noChangeArrowheads="1"/>
            </p:cNvSpPr>
            <p:nvPr/>
          </p:nvSpPr>
          <p:spPr bwMode="auto">
            <a:xfrm>
              <a:off x="646208" y="2431419"/>
              <a:ext cx="982282" cy="441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DSF or WT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3079307"/>
            <a:ext cx="2192128" cy="874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1735" y="4024611"/>
            <a:ext cx="105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BGSS</a:t>
            </a:r>
          </a:p>
        </p:txBody>
      </p:sp>
      <p:cxnSp>
        <p:nvCxnSpPr>
          <p:cNvPr id="38" name="Straight Arrow Connector 37"/>
          <p:cNvCxnSpPr>
            <a:stCxn id="36" idx="7"/>
            <a:endCxn id="5" idx="1"/>
          </p:cNvCxnSpPr>
          <p:nvPr/>
        </p:nvCxnSpPr>
        <p:spPr>
          <a:xfrm flipV="1">
            <a:off x="4272427" y="3516323"/>
            <a:ext cx="1846013" cy="105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0" y="4502216"/>
            <a:ext cx="2192128" cy="874032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34" idx="5"/>
            <a:endCxn id="39" idx="1"/>
          </p:cNvCxnSpPr>
          <p:nvPr/>
        </p:nvCxnSpPr>
        <p:spPr>
          <a:xfrm>
            <a:off x="4032838" y="4721031"/>
            <a:ext cx="2085602" cy="218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783712" y="1387381"/>
            <a:ext cx="1996562" cy="2421502"/>
            <a:chOff x="646208" y="914402"/>
            <a:chExt cx="1177831" cy="1958504"/>
          </a:xfrm>
        </p:grpSpPr>
        <p:grpSp>
          <p:nvGrpSpPr>
            <p:cNvPr id="42" name="Group 5"/>
            <p:cNvGrpSpPr>
              <a:grpSpLocks/>
            </p:cNvGrpSpPr>
            <p:nvPr/>
          </p:nvGrpSpPr>
          <p:grpSpPr bwMode="auto">
            <a:xfrm>
              <a:off x="688977" y="914402"/>
              <a:ext cx="1135062" cy="1541462"/>
              <a:chOff x="1866" y="1908"/>
              <a:chExt cx="1486" cy="1732"/>
            </a:xfrm>
          </p:grpSpPr>
          <p:sp>
            <p:nvSpPr>
              <p:cNvPr id="44" name="Line 6"/>
              <p:cNvSpPr>
                <a:spLocks noChangeShapeType="1"/>
              </p:cNvSpPr>
              <p:nvPr/>
            </p:nvSpPr>
            <p:spPr bwMode="auto">
              <a:xfrm flipV="1">
                <a:off x="2453" y="2134"/>
                <a:ext cx="0" cy="150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7"/>
              <p:cNvSpPr>
                <a:spLocks noChangeShapeType="1"/>
              </p:cNvSpPr>
              <p:nvPr/>
            </p:nvSpPr>
            <p:spPr bwMode="auto">
              <a:xfrm flipH="1" flipV="1">
                <a:off x="2212" y="2699"/>
                <a:ext cx="241" cy="15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8"/>
              <p:cNvSpPr>
                <a:spLocks noChangeShapeType="1"/>
              </p:cNvSpPr>
              <p:nvPr/>
            </p:nvSpPr>
            <p:spPr bwMode="auto">
              <a:xfrm flipH="1">
                <a:off x="2453" y="2217"/>
                <a:ext cx="552" cy="14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9"/>
              <p:cNvSpPr>
                <a:spLocks noChangeShapeType="1"/>
              </p:cNvSpPr>
              <p:nvPr/>
            </p:nvSpPr>
            <p:spPr bwMode="auto">
              <a:xfrm flipH="1" flipV="1">
                <a:off x="2212" y="2021"/>
                <a:ext cx="241" cy="15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10"/>
              <p:cNvSpPr>
                <a:spLocks noChangeShapeType="1"/>
              </p:cNvSpPr>
              <p:nvPr/>
            </p:nvSpPr>
            <p:spPr bwMode="auto">
              <a:xfrm flipH="1">
                <a:off x="2453" y="3000"/>
                <a:ext cx="381" cy="11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11"/>
              <p:cNvSpPr>
                <a:spLocks noChangeArrowheads="1"/>
              </p:cNvSpPr>
              <p:nvPr/>
            </p:nvSpPr>
            <p:spPr bwMode="auto">
              <a:xfrm>
                <a:off x="2834" y="2925"/>
                <a:ext cx="345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" name="Oval 12"/>
              <p:cNvSpPr>
                <a:spLocks noChangeArrowheads="1"/>
              </p:cNvSpPr>
              <p:nvPr/>
            </p:nvSpPr>
            <p:spPr bwMode="auto">
              <a:xfrm>
                <a:off x="1866" y="1908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" name="Oval 13"/>
              <p:cNvSpPr>
                <a:spLocks noChangeArrowheads="1"/>
              </p:cNvSpPr>
              <p:nvPr/>
            </p:nvSpPr>
            <p:spPr bwMode="auto">
              <a:xfrm>
                <a:off x="3006" y="2134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" name="Oval 14"/>
              <p:cNvSpPr>
                <a:spLocks noChangeArrowheads="1"/>
              </p:cNvSpPr>
              <p:nvPr/>
            </p:nvSpPr>
            <p:spPr bwMode="auto">
              <a:xfrm>
                <a:off x="1866" y="2623"/>
                <a:ext cx="346" cy="189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646208" y="2431419"/>
              <a:ext cx="982282" cy="441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Test plant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711214" y="4289234"/>
            <a:ext cx="1996562" cy="2421502"/>
            <a:chOff x="646208" y="914402"/>
            <a:chExt cx="1177831" cy="1958504"/>
          </a:xfrm>
        </p:grpSpPr>
        <p:grpSp>
          <p:nvGrpSpPr>
            <p:cNvPr id="54" name="Group 5"/>
            <p:cNvGrpSpPr>
              <a:grpSpLocks/>
            </p:cNvGrpSpPr>
            <p:nvPr/>
          </p:nvGrpSpPr>
          <p:grpSpPr bwMode="auto">
            <a:xfrm>
              <a:off x="688977" y="914402"/>
              <a:ext cx="1135062" cy="1541462"/>
              <a:chOff x="1866" y="1908"/>
              <a:chExt cx="1486" cy="1732"/>
            </a:xfrm>
          </p:grpSpPr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 flipV="1">
                <a:off x="2453" y="2134"/>
                <a:ext cx="0" cy="150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7"/>
              <p:cNvSpPr>
                <a:spLocks noChangeShapeType="1"/>
              </p:cNvSpPr>
              <p:nvPr/>
            </p:nvSpPr>
            <p:spPr bwMode="auto">
              <a:xfrm flipH="1" flipV="1">
                <a:off x="2212" y="2699"/>
                <a:ext cx="241" cy="15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8"/>
              <p:cNvSpPr>
                <a:spLocks noChangeShapeType="1"/>
              </p:cNvSpPr>
              <p:nvPr/>
            </p:nvSpPr>
            <p:spPr bwMode="auto">
              <a:xfrm flipH="1">
                <a:off x="2453" y="2217"/>
                <a:ext cx="552" cy="14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9"/>
              <p:cNvSpPr>
                <a:spLocks noChangeShapeType="1"/>
              </p:cNvSpPr>
              <p:nvPr/>
            </p:nvSpPr>
            <p:spPr bwMode="auto">
              <a:xfrm flipH="1" flipV="1">
                <a:off x="2212" y="2021"/>
                <a:ext cx="241" cy="15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0"/>
              <p:cNvSpPr>
                <a:spLocks noChangeShapeType="1"/>
              </p:cNvSpPr>
              <p:nvPr/>
            </p:nvSpPr>
            <p:spPr bwMode="auto">
              <a:xfrm flipH="1">
                <a:off x="2453" y="3000"/>
                <a:ext cx="381" cy="11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11"/>
              <p:cNvSpPr>
                <a:spLocks noChangeArrowheads="1"/>
              </p:cNvSpPr>
              <p:nvPr/>
            </p:nvSpPr>
            <p:spPr bwMode="auto">
              <a:xfrm>
                <a:off x="2834" y="2925"/>
                <a:ext cx="345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" name="Oval 12"/>
              <p:cNvSpPr>
                <a:spLocks noChangeArrowheads="1"/>
              </p:cNvSpPr>
              <p:nvPr/>
            </p:nvSpPr>
            <p:spPr bwMode="auto">
              <a:xfrm>
                <a:off x="1866" y="1908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3006" y="2134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" name="Oval 14"/>
              <p:cNvSpPr>
                <a:spLocks noChangeArrowheads="1"/>
              </p:cNvSpPr>
              <p:nvPr/>
            </p:nvSpPr>
            <p:spPr bwMode="auto">
              <a:xfrm>
                <a:off x="1866" y="2623"/>
                <a:ext cx="346" cy="189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55" name="Rectangle 43"/>
            <p:cNvSpPr>
              <a:spLocks noChangeArrowheads="1"/>
            </p:cNvSpPr>
            <p:nvPr/>
          </p:nvSpPr>
          <p:spPr bwMode="auto">
            <a:xfrm>
              <a:off x="646208" y="2431419"/>
              <a:ext cx="982282" cy="441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Test plant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65" name="Straight Arrow Connector 64"/>
          <p:cNvCxnSpPr>
            <a:stCxn id="5" idx="3"/>
          </p:cNvCxnSpPr>
          <p:nvPr/>
        </p:nvCxnSpPr>
        <p:spPr>
          <a:xfrm flipV="1">
            <a:off x="8310568" y="2422846"/>
            <a:ext cx="1471849" cy="1093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9" idx="3"/>
          </p:cNvCxnSpPr>
          <p:nvPr/>
        </p:nvCxnSpPr>
        <p:spPr>
          <a:xfrm>
            <a:off x="8310568" y="4939232"/>
            <a:ext cx="1425308" cy="21828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779104" y="4786609"/>
            <a:ext cx="1247318" cy="274438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7568" y="4326517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Needle 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inoculation</a:t>
            </a:r>
          </a:p>
        </p:txBody>
      </p:sp>
    </p:spTree>
    <p:extLst>
      <p:ext uri="{BB962C8B-B14F-4D97-AF65-F5344CB8AC3E}">
        <p14:creationId xmlns:p14="http://schemas.microsoft.com/office/powerpoint/2010/main" val="6064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62" y="415174"/>
            <a:ext cx="5037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 from DSF plants by GWSS</a:t>
            </a:r>
          </a:p>
        </p:txBody>
      </p:sp>
      <p:pic>
        <p:nvPicPr>
          <p:cNvPr id="4" name="Picture 3" descr="bar_plot_gwss_mortalit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299" y="172606"/>
            <a:ext cx="1087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 and vector preference experiment </a:t>
            </a:r>
            <a:r>
              <a:rPr lang="mr-IN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PdR1 hybrid plants</a:t>
            </a:r>
          </a:p>
        </p:txBody>
      </p:sp>
      <p:pic>
        <p:nvPicPr>
          <p:cNvPr id="4" name="Picture 3" descr="IMG_875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7" y="2478124"/>
            <a:ext cx="5296090" cy="3530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591" y="1245228"/>
            <a:ext cx="8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Vitis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rupestris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 </a:t>
            </a:r>
            <a:r>
              <a:rPr lang="en-US" sz="24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arizonica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 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V. </a:t>
            </a:r>
            <a:r>
              <a:rPr lang="en-US" sz="24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vinifera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cv.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Airen</a:t>
            </a:r>
            <a:endParaRPr lang="en-US" sz="2400" i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299" y="172606"/>
            <a:ext cx="10879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 and vector preference experiment </a:t>
            </a:r>
            <a:r>
              <a:rPr lang="mr-IN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PdR1 hybrid plants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56379" y="900016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576" y="1121938"/>
            <a:ext cx="5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2008" y="1964761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86599" y="1035635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54038" y="1878458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48479" y="3185331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89676" y="3407253"/>
            <a:ext cx="52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4108" y="4250076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78699" y="3320950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46138" y="4163773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48110" y="5387768"/>
            <a:ext cx="2244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weeks </a:t>
            </a:r>
          </a:p>
          <a:p>
            <a:pPr algn="ctr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post-inoculation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9649" y="904468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10846" y="1126390"/>
            <a:ext cx="5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R*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15278" y="1969213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99869" y="1040087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67308" y="1882910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261749" y="3189783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02946" y="3411705"/>
            <a:ext cx="52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7378" y="4254528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791969" y="3325402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59408" y="4168225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153825" y="904468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95022" y="1126390"/>
            <a:ext cx="52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99454" y="1969213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684045" y="1040087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651484" y="1882910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145925" y="3189783"/>
            <a:ext cx="1664647" cy="1935651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787122" y="3411705"/>
            <a:ext cx="52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91554" y="4254528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676145" y="3325402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643584" y="4168225"/>
            <a:ext cx="665859" cy="61644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42279" y="5392220"/>
            <a:ext cx="1238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weeks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06223" y="5384343"/>
            <a:ext cx="1401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 weeks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93657" y="1689071"/>
            <a:ext cx="589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98088" y="3838768"/>
            <a:ext cx="589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84178" y="6287784"/>
            <a:ext cx="435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 non-infectious BGSS per cage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7"/>
          <p:cNvSpPr>
            <a:spLocks noChangeArrowheads="1"/>
          </p:cNvSpPr>
          <p:nvPr/>
        </p:nvSpPr>
        <p:spPr bwMode="auto">
          <a:xfrm>
            <a:off x="5332803" y="1846983"/>
            <a:ext cx="1373188" cy="1381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 err="1" smtClean="0"/>
              <a:t>P</a:t>
            </a:r>
            <a:r>
              <a:rPr lang="en-US" sz="2400" baseline="-25000" dirty="0" err="1" smtClean="0"/>
              <a:t>n</a:t>
            </a:r>
            <a:endParaRPr lang="en-US" sz="2400" dirty="0"/>
          </a:p>
        </p:txBody>
      </p:sp>
      <p:sp>
        <p:nvSpPr>
          <p:cNvPr id="3" name="Oval 8"/>
          <p:cNvSpPr>
            <a:spLocks noChangeArrowheads="1"/>
          </p:cNvSpPr>
          <p:nvPr/>
        </p:nvSpPr>
        <p:spPr bwMode="auto">
          <a:xfrm>
            <a:off x="7958528" y="1859683"/>
            <a:ext cx="1323975" cy="1368425"/>
          </a:xfrm>
          <a:prstGeom prst="ellipse">
            <a:avLst/>
          </a:prstGeom>
          <a:solidFill>
            <a:srgbClr val="99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 err="1" smtClean="0"/>
              <a:t>P</a:t>
            </a:r>
            <a:r>
              <a:rPr lang="en-US" sz="2400" baseline="-25000" dirty="0" err="1" smtClean="0"/>
              <a:t>Xf</a:t>
            </a:r>
            <a:r>
              <a:rPr lang="en-US" sz="2400" baseline="-25000" dirty="0" smtClean="0"/>
              <a:t>-free</a:t>
            </a:r>
            <a:endParaRPr lang="en-US" sz="2400" dirty="0"/>
          </a:p>
        </p:txBody>
      </p:sp>
      <p:sp>
        <p:nvSpPr>
          <p:cNvPr id="4" name="Oval 9"/>
          <p:cNvSpPr>
            <a:spLocks noChangeArrowheads="1"/>
          </p:cNvSpPr>
          <p:nvPr/>
        </p:nvSpPr>
        <p:spPr bwMode="auto">
          <a:xfrm>
            <a:off x="2356241" y="1835871"/>
            <a:ext cx="1311275" cy="1393825"/>
          </a:xfrm>
          <a:prstGeom prst="ellipse">
            <a:avLst/>
          </a:prstGeom>
          <a:solidFill>
            <a:srgbClr val="99FF9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dirty="0" err="1" smtClean="0"/>
              <a:t>P</a:t>
            </a:r>
            <a:r>
              <a:rPr lang="en-US" sz="2400" baseline="-25000" dirty="0" err="1" smtClean="0"/>
              <a:t>infected</a:t>
            </a:r>
            <a:endParaRPr lang="en-US" sz="2400" dirty="0"/>
          </a:p>
        </p:txBody>
      </p:sp>
      <p:cxnSp>
        <p:nvCxnSpPr>
          <p:cNvPr id="5" name="AutoShape 10"/>
          <p:cNvCxnSpPr>
            <a:cxnSpLocks noChangeShapeType="1"/>
          </p:cNvCxnSpPr>
          <p:nvPr/>
        </p:nvCxnSpPr>
        <p:spPr bwMode="auto">
          <a:xfrm>
            <a:off x="3504197" y="3032272"/>
            <a:ext cx="2058988" cy="7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AutoShape 11"/>
          <p:cNvCxnSpPr>
            <a:cxnSpLocks noChangeShapeType="1"/>
          </p:cNvCxnSpPr>
          <p:nvPr/>
        </p:nvCxnSpPr>
        <p:spPr bwMode="auto">
          <a:xfrm flipH="1" flipV="1">
            <a:off x="3455421" y="2045421"/>
            <a:ext cx="205898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12"/>
          <p:cNvCxnSpPr>
            <a:cxnSpLocks noChangeShapeType="1"/>
            <a:stCxn id="2" idx="7"/>
            <a:endCxn id="3" idx="1"/>
          </p:cNvCxnSpPr>
          <p:nvPr/>
        </p:nvCxnSpPr>
        <p:spPr bwMode="auto">
          <a:xfrm>
            <a:off x="6504378" y="2034308"/>
            <a:ext cx="1647825" cy="111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3"/>
          <p:cNvCxnSpPr>
            <a:cxnSpLocks noChangeShapeType="1"/>
            <a:stCxn id="3" idx="3"/>
            <a:endCxn id="2" idx="5"/>
          </p:cNvCxnSpPr>
          <p:nvPr/>
        </p:nvCxnSpPr>
        <p:spPr bwMode="auto">
          <a:xfrm flipH="1" flipV="1">
            <a:off x="6504378" y="3040783"/>
            <a:ext cx="1647825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178650" y="1534246"/>
            <a:ext cx="432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smtClean="0"/>
              <a:t>p</a:t>
            </a:r>
            <a:r>
              <a:rPr lang="en-US" sz="2400" baseline="-25000" dirty="0" smtClean="0"/>
              <a:t>i</a:t>
            </a:r>
            <a:endParaRPr lang="en-US" sz="2400" baseline="-25000" dirty="0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6886346" y="1534246"/>
            <a:ext cx="4978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400" dirty="0" err="1" smtClean="0"/>
              <a:t>p</a:t>
            </a:r>
            <a:r>
              <a:rPr lang="en-US" sz="2400" baseline="-25000" dirty="0" err="1"/>
              <a:t>x</a:t>
            </a:r>
            <a:endParaRPr lang="en-US" sz="2400" baseline="-25000" dirty="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183389" y="2972521"/>
            <a:ext cx="4378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l-GR" sz="2400" dirty="0" smtClean="0"/>
              <a:t>μ</a:t>
            </a:r>
            <a:r>
              <a:rPr lang="en-US" sz="2400" baseline="-25000" dirty="0" err="1" smtClean="0"/>
              <a:t>i</a:t>
            </a:r>
            <a:endParaRPr lang="en-US" sz="2400" baseline="-25000" dirty="0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975284" y="2972521"/>
            <a:ext cx="5029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l-GR" sz="2400" dirty="0" smtClean="0"/>
              <a:t>μ</a:t>
            </a:r>
            <a:r>
              <a:rPr lang="en-US" sz="2400" baseline="-25000" dirty="0"/>
              <a:t>x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590976" y="1042121"/>
            <a:ext cx="124515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 smtClean="0"/>
              <a:t>Infected</a:t>
            </a:r>
            <a:endParaRPr lang="en-US" sz="2000" dirty="0"/>
          </a:p>
          <a:p>
            <a:pPr eaLnBrk="1" hangingPunct="1"/>
            <a:r>
              <a:rPr lang="en-US" sz="2000" dirty="0"/>
              <a:t>plant</a:t>
            </a: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8014583" y="977033"/>
            <a:ext cx="10659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 err="1" smtClean="0"/>
              <a:t>Xf</a:t>
            </a:r>
            <a:r>
              <a:rPr lang="en-US" sz="2000" dirty="0" smtClean="0"/>
              <a:t>-free</a:t>
            </a:r>
          </a:p>
          <a:p>
            <a:pPr eaLnBrk="1" hangingPunct="1"/>
            <a:r>
              <a:rPr lang="en-US" sz="2000" dirty="0" smtClean="0"/>
              <a:t>plant</a:t>
            </a:r>
            <a:endParaRPr lang="en-US" sz="2000" dirty="0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5429641" y="989733"/>
            <a:ext cx="11160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Neutral</a:t>
            </a:r>
          </a:p>
          <a:p>
            <a:pPr eaLnBrk="1" hangingPunct="1"/>
            <a:r>
              <a:rPr lang="en-US" sz="2000"/>
              <a:t>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946" y="271238"/>
            <a:ext cx="1150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Estimating vector preference from Consumer Movement Model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726824" y="4115601"/>
          <a:ext cx="2807883" cy="217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3" imgW="1346200" imgH="1041400" progId="Equation.3">
                  <p:embed/>
                </p:oleObj>
              </mc:Choice>
              <mc:Fallback>
                <p:oleObj name="Equation" r:id="rId3" imgW="13462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6824" y="4115601"/>
                        <a:ext cx="2807883" cy="2172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0"/>
          <p:cNvGraphicFramePr>
            <a:graphicFrameLocks/>
          </p:cNvGraphicFramePr>
          <p:nvPr>
            <p:extLst/>
          </p:nvPr>
        </p:nvGraphicFramePr>
        <p:xfrm>
          <a:off x="2972320" y="2038478"/>
          <a:ext cx="6172200" cy="4308474"/>
        </p:xfrm>
        <a:graphic>
          <a:graphicData uri="http://schemas.openxmlformats.org/drawingml/2006/table">
            <a:tbl>
              <a:tblPr/>
              <a:tblGrid>
                <a:gridCol w="4467225"/>
                <a:gridCol w="1704975"/>
              </a:tblGrid>
              <a:tr h="1077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Free Model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≠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≠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7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Free Attraction Model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≠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=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4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Free Leaving Model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=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≠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7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Fixed Model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=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 = </a:t>
                      </a:r>
                      <a:r>
                        <a:rPr kumimoji="0" lang="el-G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μ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pitchFamily="34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 Box 26"/>
          <p:cNvSpPr txBox="1">
            <a:spLocks noChangeArrowheads="1"/>
          </p:cNvSpPr>
          <p:nvPr/>
        </p:nvSpPr>
        <p:spPr bwMode="auto">
          <a:xfrm>
            <a:off x="3654460" y="1096864"/>
            <a:ext cx="445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algn="l" eaLnBrk="1" hangingPunct="1"/>
            <a:r>
              <a:rPr lang="en-US" sz="2400" dirty="0"/>
              <a:t>Four model variants tested: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86" y="317486"/>
            <a:ext cx="38351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 preference </a:t>
            </a:r>
          </a:p>
          <a:p>
            <a:r>
              <a:rPr lang="en-US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 time</a:t>
            </a:r>
          </a:p>
        </p:txBody>
      </p:sp>
      <p:pic>
        <p:nvPicPr>
          <p:cNvPr id="3" name="Picture 2" descr="pdr1_cmm_rate_parameter_plot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57" y="136779"/>
            <a:ext cx="6579513" cy="65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ransmission_line_pl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86" y="659394"/>
            <a:ext cx="5905542" cy="59055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686" y="317486"/>
            <a:ext cx="3848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25924" y="2454410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41003" y="3693588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3" y="1355420"/>
            <a:ext cx="48481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decline in transmission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 time (</a:t>
            </a:r>
            <a:r>
              <a:rPr lang="en-U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=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0.021)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difference between genotypes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significant interaction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Leaving rate from infected plant was best preference parameter to explain transmission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d_symptom_line_pl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97" y="170953"/>
            <a:ext cx="6381771" cy="63817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686" y="317486"/>
            <a:ext cx="2672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PD symptoms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5518" y="1978181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1969" y="3681377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2" y="1355420"/>
            <a:ext cx="48969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increase over time 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=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0.044)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Marginal difference between genotypes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 = 0.056)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Marginal interaction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Marginal relationship to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Xylella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populations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urce_xf_line_plot_sqr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20" y="166187"/>
            <a:ext cx="6130107" cy="61301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686" y="317486"/>
            <a:ext cx="3559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Xylella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88603" y="1990392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95146" y="4352982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2" y="1355420"/>
            <a:ext cx="4896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significant main effects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interaction (P = 0.039) 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urce_xf_line_plot_lo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9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0686" y="317486"/>
            <a:ext cx="3559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Xylella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7483" y="642764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79102" y="2850751"/>
            <a:ext cx="38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2" y="1355420"/>
            <a:ext cx="4896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decline over time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Marginally significant interaction 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4" y="120648"/>
            <a:ext cx="11141218" cy="122623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</a:t>
            </a:r>
            <a:r>
              <a:rPr lang="mr-IN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mixed effects logistic regression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7199" y="1812361"/>
            <a:ext cx="8149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Probability of transmission = genotype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distance from inoculation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vector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interactions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plant random effect</a:t>
            </a:r>
          </a:p>
        </p:txBody>
      </p:sp>
    </p:spTree>
    <p:extLst>
      <p:ext uri="{BB962C8B-B14F-4D97-AF65-F5344CB8AC3E}">
        <p14:creationId xmlns:p14="http://schemas.microsoft.com/office/powerpoint/2010/main" val="28236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686" y="317486"/>
            <a:ext cx="3559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Xylella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7483" y="642764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79102" y="2850751"/>
            <a:ext cx="38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2" y="1355420"/>
            <a:ext cx="4896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decline over time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significant interaction 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source_xf_pop_scatterpl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32999" cy="6432999"/>
          </a:xfrm>
          <a:prstGeom prst="rect">
            <a:avLst/>
          </a:prstGeom>
        </p:spPr>
      </p:pic>
      <p:pic>
        <p:nvPicPr>
          <p:cNvPr id="9" name="Picture 8" descr="source_xf_line_plot_lo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185" y="151862"/>
            <a:ext cx="6102136" cy="6102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79883" y="795164"/>
            <a:ext cx="35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31502" y="3003151"/>
            <a:ext cx="380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949115" y="2148937"/>
            <a:ext cx="882948" cy="80281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</a:p>
        </p:txBody>
      </p:sp>
      <p:cxnSp>
        <p:nvCxnSpPr>
          <p:cNvPr id="22" name="Straight Arrow Connector 21"/>
          <p:cNvCxnSpPr>
            <a:stCxn id="24" idx="2"/>
          </p:cNvCxnSpPr>
          <p:nvPr/>
        </p:nvCxnSpPr>
        <p:spPr>
          <a:xfrm flipH="1">
            <a:off x="5848644" y="2939568"/>
            <a:ext cx="4065165" cy="205654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84931" y="2168847"/>
            <a:ext cx="882948" cy="80281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72335" y="2136757"/>
            <a:ext cx="882948" cy="80281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en-US" sz="3600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endParaRPr lang="en-US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" name="Straight Arrow Connector 24"/>
          <p:cNvCxnSpPr>
            <a:stCxn id="23" idx="3"/>
            <a:endCxn id="26" idx="1"/>
          </p:cNvCxnSpPr>
          <p:nvPr/>
        </p:nvCxnSpPr>
        <p:spPr>
          <a:xfrm flipV="1">
            <a:off x="2867879" y="2558163"/>
            <a:ext cx="1790065" cy="1209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57943" y="2151773"/>
            <a:ext cx="882948" cy="81277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</a:p>
        </p:txBody>
      </p:sp>
      <p:cxnSp>
        <p:nvCxnSpPr>
          <p:cNvPr id="27" name="Straight Arrow Connector 26"/>
          <p:cNvCxnSpPr>
            <a:stCxn id="26" idx="3"/>
            <a:endCxn id="20" idx="1"/>
          </p:cNvCxnSpPr>
          <p:nvPr/>
        </p:nvCxnSpPr>
        <p:spPr>
          <a:xfrm flipV="1">
            <a:off x="5540891" y="2550344"/>
            <a:ext cx="1408223" cy="781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314884" y="4607508"/>
            <a:ext cx="882948" cy="80281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323106" y="4607508"/>
            <a:ext cx="882948" cy="802811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</a:t>
            </a:r>
          </a:p>
        </p:txBody>
      </p:sp>
      <p:cxnSp>
        <p:nvCxnSpPr>
          <p:cNvPr id="30" name="Straight Arrow Connector 29"/>
          <p:cNvCxnSpPr>
            <a:stCxn id="20" idx="2"/>
          </p:cNvCxnSpPr>
          <p:nvPr/>
        </p:nvCxnSpPr>
        <p:spPr>
          <a:xfrm flipH="1">
            <a:off x="5781107" y="2951749"/>
            <a:ext cx="1609481" cy="20571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1"/>
            <a:endCxn id="28" idx="3"/>
          </p:cNvCxnSpPr>
          <p:nvPr/>
        </p:nvCxnSpPr>
        <p:spPr>
          <a:xfrm flipH="1">
            <a:off x="4197831" y="5008914"/>
            <a:ext cx="3125275" cy="0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0"/>
          </p:cNvCxnSpPr>
          <p:nvPr/>
        </p:nvCxnSpPr>
        <p:spPr>
          <a:xfrm flipH="1" flipV="1">
            <a:off x="3659516" y="2570252"/>
            <a:ext cx="96842" cy="203725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3"/>
            <a:endCxn id="24" idx="1"/>
          </p:cNvCxnSpPr>
          <p:nvPr/>
        </p:nvCxnSpPr>
        <p:spPr>
          <a:xfrm flipV="1">
            <a:off x="7832063" y="2538163"/>
            <a:ext cx="1640273" cy="1218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29853" y="3419003"/>
                <a:ext cx="1526505" cy="736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𝜷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2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inoculation</a:t>
                </a:r>
                <a:endParaRPr lang="en-US" sz="24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853" y="3419003"/>
                <a:ext cx="1526505" cy="7369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86014" y="2438079"/>
                <a:ext cx="1463041" cy="736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𝜸</m:t>
                      </m:r>
                    </m:oMath>
                  </m:oMathPara>
                </a14:m>
                <a:endParaRPr lang="en-US" sz="2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2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incubation</a:t>
                </a:r>
                <a:endParaRPr lang="en-US" sz="20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014" y="2438079"/>
                <a:ext cx="1463041" cy="7369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40232" y="2487434"/>
                <a:ext cx="893428" cy="736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  <a:ea typeface="Cambria Math"/>
                          <a:cs typeface="Verdana" pitchFamily="34" charset="0"/>
                        </a:rPr>
                        <m:t>𝜹</m:t>
                      </m:r>
                    </m:oMath>
                  </m:oMathPara>
                </a14:m>
                <a:endParaRPr lang="en-US" sz="2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2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latent</a:t>
                </a:r>
                <a:endParaRPr lang="en-US" sz="20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232" y="2487434"/>
                <a:ext cx="893428" cy="73695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303023" y="3419003"/>
                <a:ext cx="481696" cy="442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𝜶</m:t>
                      </m:r>
                    </m:oMath>
                  </m:oMathPara>
                </a14:m>
                <a:endParaRPr lang="en-US" sz="2400" b="1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023" y="3419003"/>
                <a:ext cx="481696" cy="44217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57823" y="3470536"/>
                <a:ext cx="1685935" cy="795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𝜶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 </m:t>
                      </m:r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Verdana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acquisition</m:t>
                      </m:r>
                    </m:oMath>
                  </m:oMathPara>
                </a14:m>
                <a:endParaRPr lang="en-US" sz="28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823" y="3470536"/>
                <a:ext cx="1685935" cy="7959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23" idx="0"/>
          </p:cNvCxnSpPr>
          <p:nvPr/>
        </p:nvCxnSpPr>
        <p:spPr>
          <a:xfrm>
            <a:off x="2426405" y="1445207"/>
            <a:ext cx="0" cy="72363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426407" y="1445207"/>
            <a:ext cx="7487401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26" idx="0"/>
          </p:cNvCxnSpPr>
          <p:nvPr/>
        </p:nvCxnSpPr>
        <p:spPr>
          <a:xfrm>
            <a:off x="5099418" y="1415410"/>
            <a:ext cx="0" cy="73636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390588" y="1445207"/>
            <a:ext cx="0" cy="73636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884029" y="1457808"/>
            <a:ext cx="0" cy="73636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84254" y="665018"/>
                <a:ext cx="2906334" cy="736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Verdana" pitchFamily="34" charset="0"/>
                          <a:cs typeface="Verdana" pitchFamily="34" charset="0"/>
                        </a:rPr>
                        <m:t>𝒂</m:t>
                      </m:r>
                    </m:oMath>
                  </m:oMathPara>
                </a14:m>
                <a:endParaRPr lang="en-US" sz="2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2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recovery/replacement</a:t>
                </a:r>
                <a:endParaRPr lang="en-US" sz="20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54" y="665018"/>
                <a:ext cx="2906334" cy="736955"/>
              </a:xfrm>
              <a:prstGeom prst="rect">
                <a:avLst/>
              </a:prstGeom>
              <a:blipFill rotWithShape="1">
                <a:blip r:embed="rId8"/>
                <a:stretch>
                  <a:fillRect r="-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endCxn id="29" idx="2"/>
          </p:cNvCxnSpPr>
          <p:nvPr/>
        </p:nvCxnSpPr>
        <p:spPr>
          <a:xfrm flipV="1">
            <a:off x="7764580" y="5410319"/>
            <a:ext cx="0" cy="401405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762911" y="5410319"/>
            <a:ext cx="0" cy="401405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762911" y="5810758"/>
            <a:ext cx="4001669" cy="96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147851" y="5754107"/>
                <a:ext cx="12962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itchFamily="34" charset="0"/>
                        </a:rPr>
                        <m:t>𝝁</m:t>
                      </m:r>
                    </m:oMath>
                  </m:oMathPara>
                </a14:m>
                <a:endParaRPr lang="en-US" sz="2400" b="1" dirty="0" smtClean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  <a:p>
                <a:r>
                  <a:rPr lang="en-US" sz="2000" dirty="0" smtClean="0"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recovery</a:t>
                </a:r>
                <a:endParaRPr lang="en-US" sz="2000" dirty="0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851" y="5754107"/>
                <a:ext cx="1296252" cy="76944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0515600" y="3492500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preference</a:t>
            </a:r>
          </a:p>
        </p:txBody>
      </p:sp>
      <p:cxnSp>
        <p:nvCxnSpPr>
          <p:cNvPr id="37" name="Straight Arrow Connector 36"/>
          <p:cNvCxnSpPr>
            <a:stCxn id="36" idx="0"/>
          </p:cNvCxnSpPr>
          <p:nvPr/>
        </p:nvCxnSpPr>
        <p:spPr>
          <a:xfrm flipH="1" flipV="1">
            <a:off x="9766300" y="2806556"/>
            <a:ext cx="1527718" cy="6859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6114" y="2225824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0594" y="4943767"/>
            <a:ext cx="1326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Vector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8036" y="193280"/>
            <a:ext cx="561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11340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4" y="120648"/>
            <a:ext cx="11141218" cy="1080614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model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7199" y="1812361"/>
            <a:ext cx="8149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Probability of transmission = genotype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distance from inoculation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vector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interactions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plant random effect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54384" y="2404153"/>
            <a:ext cx="3772522" cy="14956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888"/>
            <a:ext cx="7080422" cy="56643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4" y="120648"/>
            <a:ext cx="11141218" cy="108061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statistical difference between genotypes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902695" y="1754651"/>
            <a:ext cx="2137329" cy="2617066"/>
            <a:chOff x="646208" y="914402"/>
            <a:chExt cx="1177831" cy="1958504"/>
          </a:xfrm>
        </p:grpSpPr>
        <p:grpSp>
          <p:nvGrpSpPr>
            <p:cNvPr id="69" name="Group 5"/>
            <p:cNvGrpSpPr>
              <a:grpSpLocks/>
            </p:cNvGrpSpPr>
            <p:nvPr/>
          </p:nvGrpSpPr>
          <p:grpSpPr bwMode="auto">
            <a:xfrm>
              <a:off x="688977" y="914402"/>
              <a:ext cx="1135062" cy="1541462"/>
              <a:chOff x="1866" y="1908"/>
              <a:chExt cx="1486" cy="1732"/>
            </a:xfrm>
          </p:grpSpPr>
          <p:sp>
            <p:nvSpPr>
              <p:cNvPr id="71" name="Line 6"/>
              <p:cNvSpPr>
                <a:spLocks noChangeShapeType="1"/>
              </p:cNvSpPr>
              <p:nvPr/>
            </p:nvSpPr>
            <p:spPr bwMode="auto">
              <a:xfrm flipV="1">
                <a:off x="2453" y="2134"/>
                <a:ext cx="0" cy="1506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7"/>
              <p:cNvSpPr>
                <a:spLocks noChangeShapeType="1"/>
              </p:cNvSpPr>
              <p:nvPr/>
            </p:nvSpPr>
            <p:spPr bwMode="auto">
              <a:xfrm flipH="1" flipV="1">
                <a:off x="2212" y="2699"/>
                <a:ext cx="241" cy="150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8"/>
              <p:cNvSpPr>
                <a:spLocks noChangeShapeType="1"/>
              </p:cNvSpPr>
              <p:nvPr/>
            </p:nvSpPr>
            <p:spPr bwMode="auto">
              <a:xfrm flipH="1">
                <a:off x="2453" y="2217"/>
                <a:ext cx="552" cy="14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9"/>
              <p:cNvSpPr>
                <a:spLocks noChangeShapeType="1"/>
              </p:cNvSpPr>
              <p:nvPr/>
            </p:nvSpPr>
            <p:spPr bwMode="auto">
              <a:xfrm flipH="1" flipV="1">
                <a:off x="2212" y="2021"/>
                <a:ext cx="241" cy="151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10"/>
              <p:cNvSpPr>
                <a:spLocks noChangeShapeType="1"/>
              </p:cNvSpPr>
              <p:nvPr/>
            </p:nvSpPr>
            <p:spPr bwMode="auto">
              <a:xfrm flipH="1">
                <a:off x="2453" y="3000"/>
                <a:ext cx="381" cy="113"/>
              </a:xfrm>
              <a:prstGeom prst="lin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Oval 11"/>
              <p:cNvSpPr>
                <a:spLocks noChangeArrowheads="1"/>
              </p:cNvSpPr>
              <p:nvPr/>
            </p:nvSpPr>
            <p:spPr bwMode="auto">
              <a:xfrm>
                <a:off x="2834" y="2925"/>
                <a:ext cx="345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" name="Oval 12"/>
              <p:cNvSpPr>
                <a:spLocks noChangeArrowheads="1"/>
              </p:cNvSpPr>
              <p:nvPr/>
            </p:nvSpPr>
            <p:spPr bwMode="auto">
              <a:xfrm>
                <a:off x="1866" y="1908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" name="Oval 13"/>
              <p:cNvSpPr>
                <a:spLocks noChangeArrowheads="1"/>
              </p:cNvSpPr>
              <p:nvPr/>
            </p:nvSpPr>
            <p:spPr bwMode="auto">
              <a:xfrm>
                <a:off x="3006" y="2134"/>
                <a:ext cx="346" cy="188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" name="Oval 14"/>
              <p:cNvSpPr>
                <a:spLocks noChangeArrowheads="1"/>
              </p:cNvSpPr>
              <p:nvPr/>
            </p:nvSpPr>
            <p:spPr bwMode="auto">
              <a:xfrm>
                <a:off x="1866" y="2623"/>
                <a:ext cx="346" cy="189"/>
              </a:xfrm>
              <a:prstGeom prst="ellipse">
                <a:avLst/>
              </a:pr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BBE0E3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>
              <a:off x="646208" y="2431419"/>
              <a:ext cx="982282" cy="441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DSF or WT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 flipH="1">
            <a:off x="5090984" y="1866441"/>
            <a:ext cx="3798808" cy="5256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80" idx="2"/>
          </p:cNvCxnSpPr>
          <p:nvPr/>
        </p:nvCxnSpPr>
        <p:spPr>
          <a:xfrm flipH="1">
            <a:off x="6141308" y="2717353"/>
            <a:ext cx="2838997" cy="7391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522" y="6350893"/>
            <a:ext cx="566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	21	      20		 17	       19</a:t>
            </a:r>
          </a:p>
        </p:txBody>
      </p:sp>
    </p:spTree>
    <p:extLst>
      <p:ext uri="{BB962C8B-B14F-4D97-AF65-F5344CB8AC3E}">
        <p14:creationId xmlns:p14="http://schemas.microsoft.com/office/powerpoint/2010/main" val="20995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59" y="0"/>
            <a:ext cx="6748041" cy="6748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38" y="343900"/>
            <a:ext cx="4270992" cy="152196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pops in vector</a:t>
            </a:r>
            <a:b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03" y="2311771"/>
            <a:ext cx="50153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positive relationship</a:t>
            </a:r>
          </a:p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4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0.01)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interaction with genotype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3522" y="4253501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DSF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9753600" y="3402801"/>
            <a:ext cx="690520" cy="80138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83821" y="4677139"/>
            <a:ext cx="275707" cy="5626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67797" y="1508589"/>
            <a:ext cx="596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11085319" y="1047965"/>
            <a:ext cx="80634" cy="4606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690735" y="1800032"/>
            <a:ext cx="283606" cy="2712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94" y="120648"/>
            <a:ext cx="11141218" cy="108061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model</a:t>
            </a:r>
            <a:r>
              <a:rPr lang="en-US" sz="4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mr-IN" sz="4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including source plant </a:t>
            </a:r>
            <a:r>
              <a:rPr lang="en-US" sz="4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pops</a:t>
            </a:r>
            <a:endParaRPr lang="en-US" sz="40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7199" y="1812361"/>
            <a:ext cx="81499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Probability of transmission = genotype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distance from inoculation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vector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source plant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interactions +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plant random effect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54384" y="2404153"/>
            <a:ext cx="3749373" cy="26531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0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47" y="-376178"/>
            <a:ext cx="7211028" cy="72110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51" y="158549"/>
            <a:ext cx="4399005" cy="2349873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source plant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Transmission</a:t>
            </a:r>
            <a:endParaRPr lang="en-US" sz="2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87230" y="3706537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162370" y="1044573"/>
            <a:ext cx="352020" cy="5966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10364841" y="4106647"/>
            <a:ext cx="620708" cy="12755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62370" y="158713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950" y="2838450"/>
            <a:ext cx="37814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Marginally significant main effect relationship 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=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0.0669)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380791" y="1987242"/>
            <a:ext cx="122310" cy="38556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0"/>
          </p:cNvCxnSpPr>
          <p:nvPr/>
        </p:nvCxnSpPr>
        <p:spPr>
          <a:xfrm flipH="1" flipV="1">
            <a:off x="10364841" y="2838450"/>
            <a:ext cx="620708" cy="8680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351" y="4899751"/>
            <a:ext cx="298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Reduced sample </a:t>
            </a:r>
            <a:r>
              <a:rPr lang="en-US" sz="20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size:</a:t>
            </a:r>
            <a:endParaRPr lang="en-US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883075"/>
              </p:ext>
            </p:extLst>
          </p:nvPr>
        </p:nvGraphicFramePr>
        <p:xfrm>
          <a:off x="185352" y="5299861"/>
          <a:ext cx="42040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63"/>
                <a:gridCol w="1501528"/>
                <a:gridCol w="2009085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Distal</a:t>
                      </a:r>
                      <a:r>
                        <a:rPr lang="en-US" b="0" baseline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 cage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Proximal cage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DSF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16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14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WT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9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ysClr val="windowText" lastClr="000000"/>
                          </a:solidFill>
                          <a:latin typeface="Verdana" charset="0"/>
                          <a:ea typeface="Verdana" charset="0"/>
                          <a:cs typeface="Verdana" charset="0"/>
                        </a:rPr>
                        <a:t>13</a:t>
                      </a:r>
                      <a:endParaRPr lang="en-US" b="0" dirty="0">
                        <a:solidFill>
                          <a:sysClr val="windowText" lastClr="000000"/>
                        </a:solidFill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6" y="-371356"/>
            <a:ext cx="7099139" cy="7099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51" y="158549"/>
            <a:ext cx="4907510" cy="234987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Distance from inoculation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source plant</a:t>
            </a:r>
            <a:endParaRPr lang="en-US" sz="2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87230" y="370653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DSF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9732811" y="947780"/>
            <a:ext cx="244566" cy="4375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11039249" y="4106647"/>
            <a:ext cx="1" cy="11482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468377" y="135978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950" y="2838450"/>
            <a:ext cx="378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Significant main effect 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=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0.011)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32811" y="1759896"/>
            <a:ext cx="23435" cy="412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0702046" y="3178213"/>
            <a:ext cx="337204" cy="4785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8298" y="4470196"/>
            <a:ext cx="4961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source plant = genotype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distance from POI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interaction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plant random effect</a:t>
            </a:r>
          </a:p>
        </p:txBody>
      </p:sp>
    </p:spTree>
    <p:extLst>
      <p:ext uri="{BB962C8B-B14F-4D97-AF65-F5344CB8AC3E}">
        <p14:creationId xmlns:p14="http://schemas.microsoft.com/office/powerpoint/2010/main" val="20211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68" y="-539578"/>
            <a:ext cx="7395302" cy="7395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51" y="158549"/>
            <a:ext cx="4399005" cy="2349873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source plant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vs.</a:t>
            </a:r>
            <a:b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 in vector</a:t>
            </a:r>
            <a:endParaRPr lang="en-US" sz="28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45104" y="447019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9868426" y="2453834"/>
            <a:ext cx="176010" cy="3388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10440365" y="4870306"/>
            <a:ext cx="603058" cy="54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22127" y="2757963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1950" y="2838450"/>
            <a:ext cx="3781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ignificant main effect</a:t>
            </a:r>
          </a:p>
          <a:p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20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=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0.0198)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868426" y="3153497"/>
            <a:ext cx="122310" cy="38556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0"/>
          </p:cNvCxnSpPr>
          <p:nvPr/>
        </p:nvCxnSpPr>
        <p:spPr>
          <a:xfrm flipH="1" flipV="1">
            <a:off x="10745104" y="3993266"/>
            <a:ext cx="298319" cy="476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8298" y="4470196"/>
            <a:ext cx="4120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vector= genotype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xf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source plant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interaction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plant random effect</a:t>
            </a:r>
          </a:p>
        </p:txBody>
      </p:sp>
    </p:spTree>
    <p:extLst>
      <p:ext uri="{BB962C8B-B14F-4D97-AF65-F5344CB8AC3E}">
        <p14:creationId xmlns:p14="http://schemas.microsoft.com/office/powerpoint/2010/main" val="7530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smtClean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429</Words>
  <Application>Microsoft Macintosh PowerPoint</Application>
  <PresentationFormat>Widescreen</PresentationFormat>
  <Paragraphs>189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Cambria Math</vt:lpstr>
      <vt:lpstr>Verdana</vt:lpstr>
      <vt:lpstr>Arial</vt:lpstr>
      <vt:lpstr>Office Theme</vt:lpstr>
      <vt:lpstr>Equation</vt:lpstr>
      <vt:lpstr>How does DSF production affect vector transmission?</vt:lpstr>
      <vt:lpstr>Statistical model – mixed effects logistic regression</vt:lpstr>
      <vt:lpstr>Statistical model</vt:lpstr>
      <vt:lpstr>No statistical difference between genotypes</vt:lpstr>
      <vt:lpstr>Xf pops in vector vs. Transmission</vt:lpstr>
      <vt:lpstr>Statistical model – including source plant Xf pops</vt:lpstr>
      <vt:lpstr>Xf pop in source plant vs. Transmission</vt:lpstr>
      <vt:lpstr>Distance from inoculation vs. Xf pop in source plant</vt:lpstr>
      <vt:lpstr>Xf pop in source plant vs. Xf pop in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Eco-epidemiological Models to Assess Xylella fastidiosa Spread in Grape Lines with Novel Defensive Traits</dc:title>
  <dc:creator>Adam Zeilinger</dc:creator>
  <cp:lastModifiedBy>Adam Zeilinger</cp:lastModifiedBy>
  <cp:revision>118</cp:revision>
  <dcterms:created xsi:type="dcterms:W3CDTF">2014-12-14T18:46:00Z</dcterms:created>
  <dcterms:modified xsi:type="dcterms:W3CDTF">2017-04-11T18:30:51Z</dcterms:modified>
</cp:coreProperties>
</file>